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74752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64369" y="1143000"/>
            <a:ext cx="552926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398780" y="265430"/>
            <a:ext cx="3317875" cy="1981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algn="l" rtl="0" eaLnBrk="0">
              <a:lnSpc>
                <a:spcPct val="82000"/>
              </a:lnSpc>
            </a:pPr>
            <a:endParaRPr sz="600" dirty="0">
              <a:ln w="15875"/>
              <a:gradFill>
                <a:gsLst>
                  <a:gs pos="50000">
                    <a:schemeClr val="accent5"/>
                  </a:gs>
                  <a:gs pos="0">
                    <a:schemeClr val="accent5">
                      <a:lumMod val="25000"/>
                      <a:lumOff val="75000"/>
                    </a:schemeClr>
                  </a:gs>
                  <a:gs pos="100000">
                    <a:schemeClr val="accent5">
                      <a:lumMod val="85000"/>
                    </a:schemeClr>
                  </a:gs>
                </a:gsLst>
                <a:lin ang="5400000" scaled="1"/>
              </a:gradFill>
              <a:effectLst/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endParaRPr sz="2400" b="1" kern="0" spc="10" dirty="0">
              <a:ln w="15875"/>
              <a:gradFill>
                <a:gsLst>
                  <a:gs pos="50000">
                    <a:schemeClr val="accent5"/>
                  </a:gs>
                  <a:gs pos="0">
                    <a:schemeClr val="accent5">
                      <a:lumMod val="25000"/>
                      <a:lumOff val="75000"/>
                    </a:schemeClr>
                  </a:gs>
                  <a:gs pos="100000">
                    <a:schemeClr val="accent5">
                      <a:lumMod val="85000"/>
                    </a:schemeClr>
                  </a:gs>
                </a:gsLst>
                <a:lin ang="5400000" scaled="1"/>
              </a:gradFill>
              <a:effectLst/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endParaRPr lang="en-US" sz="2400" b="1" kern="0" spc="10" dirty="0">
              <a:ln w="15875"/>
              <a:gradFill>
                <a:gsLst>
                  <a:gs pos="50000">
                    <a:schemeClr val="accent5"/>
                  </a:gs>
                  <a:gs pos="0">
                    <a:schemeClr val="accent5">
                      <a:lumMod val="25000"/>
                      <a:lumOff val="75000"/>
                    </a:schemeClr>
                  </a:gs>
                  <a:gs pos="100000">
                    <a:schemeClr val="accent5">
                      <a:lumMod val="85000"/>
                    </a:schemeClr>
                  </a:gs>
                </a:gsLst>
                <a:lin ang="5400000" scaled="1"/>
              </a:gradFill>
              <a:effectLst/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04" name="textbox 104"/>
          <p:cNvSpPr/>
          <p:nvPr/>
        </p:nvSpPr>
        <p:spPr>
          <a:xfrm>
            <a:off x="895311" y="608784"/>
            <a:ext cx="12727940" cy="39801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43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睁眼看世界：世界模型</a:t>
            </a:r>
            <a:r>
              <a:rPr sz="43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43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4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World</a:t>
            </a:r>
            <a:r>
              <a:rPr sz="4300" kern="0" spc="5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Models</a:t>
            </a:r>
            <a:r>
              <a:rPr sz="43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4300" kern="0" spc="-10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3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的崛起</a:t>
            </a:r>
            <a:endParaRPr sz="4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1085"/>
              </a:spcBef>
            </a:pPr>
            <a:r>
              <a:rPr sz="36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核心突破：</a:t>
            </a:r>
            <a:r>
              <a:rPr sz="3600" kern="0" spc="-10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6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36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从理解“文字概</a:t>
            </a:r>
            <a:r>
              <a:rPr sz="3600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率”进化到理解“物理规律”。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5000"/>
              </a:lnSpc>
              <a:spcBef>
                <a:spcPts val="310"/>
              </a:spcBef>
            </a:pPr>
            <a:r>
              <a:rPr sz="1000" b="1" kern="0" spc="20" dirty="0">
                <a:solidFill>
                  <a:srgbClr val="3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Refra</a:t>
            </a:r>
            <a:r>
              <a:rPr sz="1000" b="1" kern="0" spc="20" dirty="0">
                <a:solidFill>
                  <a:srgbClr val="3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ction&amp;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026900" algn="l" rtl="0" eaLnBrk="0">
              <a:lnSpc>
                <a:spcPct val="85000"/>
              </a:lnSpc>
              <a:spcBef>
                <a:spcPts val="235"/>
              </a:spcBef>
            </a:pPr>
            <a:r>
              <a:rPr sz="1000" kern="0" spc="10" dirty="0">
                <a:solidFill>
                  <a:srgbClr val="204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Reflection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9000"/>
              </a:lnSpc>
            </a:pPr>
            <a:endParaRPr sz="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597650" algn="l" rtl="0" eaLnBrk="0">
              <a:lnSpc>
                <a:spcPct val="84000"/>
              </a:lnSpc>
              <a:spcBef>
                <a:spcPts val="0"/>
              </a:spcBef>
            </a:pPr>
            <a:r>
              <a:rPr sz="1000" kern="0" spc="-1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Fluid</a:t>
            </a:r>
            <a:r>
              <a:rPr sz="1000" kern="0" spc="7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000" kern="0" spc="-1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Dynamics</a:t>
            </a:r>
            <a:r>
              <a:rPr sz="1000" kern="0" spc="8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000" kern="0" spc="-1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Mod</a:t>
            </a:r>
            <a:r>
              <a:rPr sz="1000" kern="0" spc="-2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el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895311" y="6733533"/>
            <a:ext cx="16465550" cy="29375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287000" algn="l" rtl="0" eaLnBrk="0">
              <a:lnSpc>
                <a:spcPct val="85000"/>
              </a:lnSpc>
            </a:pPr>
            <a:r>
              <a:rPr sz="1300" kern="0" spc="0" dirty="0">
                <a:solidFill>
                  <a:srgbClr val="30608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Gravity</a:t>
            </a: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665"/>
              </a:spcBef>
            </a:pPr>
            <a:r>
              <a:rPr sz="22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能力：懂得</a:t>
            </a:r>
            <a:r>
              <a:rPr sz="2200" kern="0" spc="110" dirty="0">
                <a:solidFill>
                  <a:srgbClr val="A07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重力、碰撞、空间关系</a:t>
            </a:r>
            <a:r>
              <a:rPr sz="22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等现实世界的运作方式。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065"/>
              </a:lnSpc>
              <a:spcBef>
                <a:spcPts val="1145"/>
              </a:spcBef>
            </a:pP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代表技术：</a:t>
            </a:r>
            <a:r>
              <a:rPr sz="2200" kern="0" spc="-5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0" dirty="0">
                <a:solidFill>
                  <a:srgbClr val="208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OpenAI</a:t>
            </a:r>
            <a:r>
              <a:rPr sz="2200" kern="0" spc="320" dirty="0">
                <a:solidFill>
                  <a:srgbClr val="208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Sor</a:t>
            </a:r>
            <a:r>
              <a:rPr lang="en-US"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2,</a:t>
            </a:r>
            <a:r>
              <a:rPr lang="en-US" sz="22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Google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Ge</a:t>
            </a:r>
            <a:r>
              <a:rPr lang="en-US" sz="22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mini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3.0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algn="l" rtl="0" eaLnBrk="0">
              <a:lnSpc>
                <a:spcPct val="97000"/>
              </a:lnSpc>
              <a:spcBef>
                <a:spcPts val="1460"/>
              </a:spcBef>
            </a:pP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意义：这是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从“纸上谈兵”走向</a:t>
            </a:r>
            <a:r>
              <a:rPr sz="2200" kern="0" spc="-30" dirty="0">
                <a:solidFill>
                  <a:srgbClr val="402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sz="2200" kern="0" spc="-30" dirty="0">
                <a:solidFill>
                  <a:srgbClr val="E0A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理解现实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”的关键一步。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3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8" name="textbox 108"/>
          <p:cNvSpPr/>
          <p:nvPr/>
        </p:nvSpPr>
        <p:spPr>
          <a:xfrm>
            <a:off x="1079837" y="4687745"/>
            <a:ext cx="7445375" cy="14147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3600" b="1" kern="0" spc="1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模拟现实，而非拼接画面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3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3000"/>
              </a:lnSpc>
              <a:spcBef>
                <a:spcPts val="395"/>
              </a:spcBef>
            </a:pPr>
            <a:r>
              <a:rPr sz="1300" kern="0" spc="0" dirty="0">
                <a:solidFill>
                  <a:srgbClr val="20508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Lateral</a:t>
            </a: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971665" algn="l" rtl="0" eaLnBrk="0">
              <a:lnSpc>
                <a:spcPct val="83000"/>
              </a:lnSpc>
              <a:spcBef>
                <a:spcPts val="5"/>
              </a:spcBef>
            </a:pPr>
            <a:r>
              <a:rPr sz="1300" kern="0" spc="-10" dirty="0">
                <a:solidFill>
                  <a:srgbClr val="305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Force</a:t>
            </a: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0" name="textbox 110"/>
          <p:cNvSpPr/>
          <p:nvPr/>
        </p:nvSpPr>
        <p:spPr>
          <a:xfrm>
            <a:off x="13347616" y="4640899"/>
            <a:ext cx="734059" cy="3543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430"/>
              </a:lnSpc>
            </a:pPr>
            <a:r>
              <a:rPr sz="1000" kern="0" spc="30" dirty="0">
                <a:solidFill>
                  <a:srgbClr val="3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Refra</a:t>
            </a:r>
            <a:r>
              <a:rPr sz="1000" kern="0" spc="30" dirty="0">
                <a:solidFill>
                  <a:srgbClr val="20406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ction&amp;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2550" algn="l" rtl="0" eaLnBrk="0">
              <a:lnSpc>
                <a:spcPct val="85000"/>
              </a:lnSpc>
              <a:spcBef>
                <a:spcPts val="135"/>
              </a:spcBef>
            </a:pPr>
            <a:r>
              <a:rPr sz="1000" kern="0" spc="10" dirty="0">
                <a:solidFill>
                  <a:srgbClr val="204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Refiection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2" name="textbox 112"/>
          <p:cNvSpPr/>
          <p:nvPr/>
        </p:nvSpPr>
        <p:spPr>
          <a:xfrm>
            <a:off x="12655596" y="5328149"/>
            <a:ext cx="537209" cy="3232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5880" indent="-43815" algn="l" rtl="0" eaLnBrk="0">
              <a:lnSpc>
                <a:spcPct val="75000"/>
              </a:lnSpc>
            </a:pPr>
            <a:r>
              <a:rPr sz="1300" kern="0" spc="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Lateral</a:t>
            </a:r>
            <a:r>
              <a:rPr sz="1300" kern="0" spc="2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300" kern="0" spc="-10" dirty="0">
                <a:solidFill>
                  <a:srgbClr val="20507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Force</a:t>
            </a: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16" name="textbox 116"/>
          <p:cNvSpPr/>
          <p:nvPr/>
        </p:nvSpPr>
        <p:spPr>
          <a:xfrm>
            <a:off x="1009599" y="6847130"/>
            <a:ext cx="16366489" cy="2827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64360" algn="l" rtl="0" eaLnBrk="0">
              <a:lnSpc>
                <a:spcPct val="99000"/>
              </a:lnSpc>
            </a:pPr>
            <a:r>
              <a:rPr sz="2100" b="1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学习如何写好一句话指令。</a:t>
            </a: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学习如何管理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Al</a:t>
            </a: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的“记忆”和“背景信息”,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073515" algn="l" rtl="0" eaLnBrk="0">
              <a:lnSpc>
                <a:spcPct val="98000"/>
              </a:lnSpc>
              <a:spcBef>
                <a:spcPts val="385"/>
              </a:spcBef>
            </a:pP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让它更懂你的长期需求。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640"/>
              </a:spcBef>
            </a:pPr>
            <a:r>
              <a:rPr sz="2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21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的局限：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3000"/>
              </a:lnSpc>
              <a:spcBef>
                <a:spcPts val="10"/>
              </a:spcBef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en-US" sz="23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幻觉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(Hallucinations):</a:t>
            </a:r>
            <a:r>
              <a:rPr lang="en-US"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仍会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一本正经地胡说八道。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4000"/>
              </a:lnSpc>
              <a:spcBef>
                <a:spcPts val="575"/>
              </a:spcBef>
            </a:pP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sz="2400" kern="0" spc="-4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偏见 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Bias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):</a:t>
            </a:r>
            <a:r>
              <a:rPr lang="en-US" sz="24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会继承训练数据中的社会偏见。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0"/>
              </a:spcBef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8" name="textbox 118"/>
          <p:cNvSpPr/>
          <p:nvPr/>
        </p:nvSpPr>
        <p:spPr>
          <a:xfrm>
            <a:off x="1061879" y="937167"/>
            <a:ext cx="13937614" cy="19196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4200" b="1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新的人机关系：从“提示词工程”到“上下文工程”</a:t>
            </a:r>
            <a:endParaRPr sz="4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1000"/>
              </a:lnSpc>
              <a:spcBef>
                <a:spcPts val="0"/>
              </a:spcBef>
            </a:pPr>
            <a:r>
              <a:rPr sz="31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过去</a:t>
            </a:r>
            <a:r>
              <a:rPr sz="3100" kern="0" spc="-3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(Prompt</a:t>
            </a:r>
            <a:r>
              <a:rPr sz="3100" b="1" kern="0" spc="1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1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Engineering)       </a:t>
            </a:r>
            <a:r>
              <a:rPr sz="3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</a:t>
            </a:r>
            <a:r>
              <a:rPr sz="31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未来</a:t>
            </a:r>
            <a:r>
              <a:rPr sz="3100" kern="0" spc="-5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(Context</a:t>
            </a:r>
            <a:r>
              <a:rPr sz="3100" b="1" kern="0" spc="1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1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Engineering)</a:t>
            </a:r>
            <a:endParaRPr sz="31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20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34568" y="3174992"/>
            <a:ext cx="5219666" cy="3206788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114499" y="4184684"/>
            <a:ext cx="5016606" cy="11810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 124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0EFE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6" name="picture 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235464" y="3740115"/>
            <a:ext cx="8928081" cy="4464125"/>
          </a:xfrm>
          <a:prstGeom prst="rect">
            <a:avLst/>
          </a:prstGeom>
        </p:spPr>
      </p:pic>
      <p:sp>
        <p:nvSpPr>
          <p:cNvPr id="128" name="textbox 128"/>
          <p:cNvSpPr/>
          <p:nvPr/>
        </p:nvSpPr>
        <p:spPr>
          <a:xfrm>
            <a:off x="2409193" y="1019059"/>
            <a:ext cx="13144500" cy="22567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4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我们的新角色：</a:t>
            </a:r>
            <a:r>
              <a:rPr sz="45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4500" b="1" kern="0" spc="-2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45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时代的“指挥官”与“审</a:t>
            </a:r>
            <a:r>
              <a:rPr sz="45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核者”</a:t>
            </a:r>
            <a:endParaRPr sz="4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8000"/>
              </a:lnSpc>
            </a:pPr>
            <a:r>
              <a:rPr sz="36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Human</a:t>
            </a:r>
            <a:r>
              <a:rPr sz="36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36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</a:t>
            </a:r>
            <a:r>
              <a:rPr sz="36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36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the</a:t>
            </a:r>
            <a:r>
              <a:rPr sz="36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36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loop</a:t>
            </a:r>
            <a:r>
              <a:rPr sz="3600" b="1" kern="0" spc="1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</a:t>
            </a:r>
            <a:r>
              <a:rPr sz="3600" b="1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(人在回路中)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0" name="textbox 130"/>
          <p:cNvSpPr/>
          <p:nvPr/>
        </p:nvSpPr>
        <p:spPr>
          <a:xfrm>
            <a:off x="11899968" y="6871468"/>
            <a:ext cx="4389120" cy="1308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780" algn="l" rtl="0" eaLnBrk="0">
              <a:lnSpc>
                <a:spcPct val="95000"/>
              </a:lnSpc>
            </a:pP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人类的判断力与创造力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87000"/>
              </a:lnSpc>
              <a:spcBef>
                <a:spcPts val="1275"/>
              </a:spcBef>
            </a:pPr>
            <a:r>
              <a:rPr sz="21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拥有判断力与创造力的“指挥官”,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190"/>
              </a:lnSpc>
            </a:pP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负责设定目标与最终决策。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2" name="textbox 132"/>
          <p:cNvSpPr/>
          <p:nvPr/>
        </p:nvSpPr>
        <p:spPr>
          <a:xfrm>
            <a:off x="1650938" y="6872992"/>
            <a:ext cx="3896359" cy="1307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6000"/>
              </a:lnSpc>
            </a:pP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3000" b="1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的计算力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87000"/>
              </a:lnSpc>
              <a:spcBef>
                <a:spcPts val="1225"/>
              </a:spcBef>
            </a:pP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不知疲倦的“执行者”,</a:t>
            </a: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负责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152650" algn="l" rtl="0" eaLnBrk="0">
              <a:lnSpc>
                <a:spcPts val="3225"/>
              </a:lnSpc>
            </a:pP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计算与操作。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4" name="textbox 134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38" name="textbox 138"/>
          <p:cNvSpPr/>
          <p:nvPr/>
        </p:nvSpPr>
        <p:spPr>
          <a:xfrm>
            <a:off x="3517814" y="3877881"/>
            <a:ext cx="13850619" cy="57962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265" algn="l" rtl="0" eaLnBrk="0">
              <a:lnSpc>
                <a:spcPct val="92000"/>
              </a:lnSpc>
            </a:pPr>
            <a:r>
              <a:rPr sz="6800" b="1" kern="0" spc="-4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未来已来，你准备好了吗?</a:t>
            </a:r>
            <a:endParaRPr sz="6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7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7350" algn="l" rtl="0" eaLnBrk="0">
              <a:lnSpc>
                <a:spcPct val="85000"/>
              </a:lnSpc>
              <a:spcBef>
                <a:spcPts val="900"/>
              </a:spcBef>
            </a:pPr>
            <a:r>
              <a:rPr sz="30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3000" kern="0" spc="28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的发展速度是指数级的(从20</a:t>
            </a:r>
            <a:r>
              <a:rPr sz="3000" kern="0" spc="27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20到2025仅仅5年)。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5070"/>
              </a:lnSpc>
            </a:pPr>
            <a:r>
              <a:rPr sz="3000" kern="0" spc="1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拥抱变化，掌握与</a:t>
            </a:r>
            <a:r>
              <a:rPr sz="3000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3000" kern="0" spc="1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协作的能力，是新时代的核心竞争力。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5"/>
              </a:spcBef>
            </a:pPr>
            <a:endParaRPr sz="1400" kern="0" spc="-2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40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46924" y="6254788"/>
            <a:ext cx="2711452" cy="25970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366183" y="3454432"/>
            <a:ext cx="7162910" cy="474980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63624" y="3448093"/>
            <a:ext cx="7226344" cy="4705331"/>
          </a:xfrm>
          <a:prstGeom prst="rect">
            <a:avLst/>
          </a:prstGeom>
        </p:spPr>
      </p:pic>
      <p:sp>
        <p:nvSpPr>
          <p:cNvPr id="12" name="textbox 12"/>
          <p:cNvSpPr/>
          <p:nvPr/>
        </p:nvSpPr>
        <p:spPr>
          <a:xfrm>
            <a:off x="3404318" y="992575"/>
            <a:ext cx="10568940" cy="13093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39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进化基石：</a:t>
            </a:r>
            <a:r>
              <a:rPr sz="39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Trans</a:t>
            </a:r>
            <a:r>
              <a:rPr sz="39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former</a:t>
            </a:r>
            <a:r>
              <a:rPr sz="3900" b="1" kern="0" spc="3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3900" b="1" kern="0" spc="4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架构的诞生(2017)</a:t>
            </a:r>
            <a:endParaRPr sz="3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854200" algn="l" rtl="0" eaLnBrk="0">
              <a:lnSpc>
                <a:spcPct val="96000"/>
              </a:lnSpc>
              <a:spcBef>
                <a:spcPts val="1100"/>
              </a:spcBef>
            </a:pPr>
            <a:r>
              <a:rPr sz="3900" b="1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从“逐字阅读”到“一目十行”</a:t>
            </a:r>
            <a:endParaRPr sz="3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9359948" y="8462429"/>
            <a:ext cx="8008619" cy="12115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13665" algn="l" rtl="0" eaLnBrk="0">
              <a:lnSpc>
                <a:spcPct val="92000"/>
              </a:lnSpc>
            </a:pP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引入“自注意力机制”,让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同时关注句子中所有词的关系，效率和理解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5000"/>
              </a:lnSpc>
              <a:spcBef>
                <a:spcPts val="680"/>
              </a:spcBef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力呈指数级上升。它是现代所有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大橙型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(GPT,BERT,Llama)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的共同祖先。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0"/>
              </a:spcBef>
            </a:pPr>
            <a:endParaRPr sz="1400" kern="0" spc="-2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11118828" y="2896823"/>
            <a:ext cx="3344545" cy="415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革命后</a:t>
            </a:r>
            <a:r>
              <a:rPr sz="2800" kern="0" spc="-3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(Transformer)</a:t>
            </a:r>
            <a:endParaRPr sz="28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" name="textbox 18"/>
          <p:cNvSpPr/>
          <p:nvPr/>
        </p:nvSpPr>
        <p:spPr>
          <a:xfrm>
            <a:off x="3046635" y="2890484"/>
            <a:ext cx="2964814" cy="415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28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革命前</a:t>
            </a:r>
            <a:r>
              <a:rPr sz="2800" kern="0" spc="-1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800" b="1" kern="0" spc="-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(RNN</a:t>
            </a:r>
            <a:r>
              <a:rPr sz="28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时代)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textbox 20"/>
          <p:cNvSpPr/>
          <p:nvPr/>
        </p:nvSpPr>
        <p:spPr>
          <a:xfrm>
            <a:off x="2206592" y="8446565"/>
            <a:ext cx="4610734" cy="263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17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Al</a:t>
            </a:r>
            <a:r>
              <a:rPr sz="17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处理语言像小学生读课文，读了</a:t>
            </a:r>
            <a:r>
              <a:rPr sz="17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后面忘前面。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2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1F0E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597375" y="2463759"/>
            <a:ext cx="9156656" cy="5784860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9067762" y="6681028"/>
            <a:ext cx="7461884" cy="19246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7000"/>
              </a:lnSpc>
            </a:pPr>
            <a:r>
              <a:rPr sz="6900" b="1" kern="0" spc="700" dirty="0">
                <a:solidFill>
                  <a:srgbClr val="10A07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1亿用户</a:t>
            </a:r>
            <a:r>
              <a:rPr sz="6900" b="1" kern="0" spc="7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/2个月</a:t>
            </a:r>
            <a:endParaRPr sz="6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4000"/>
              </a:lnSpc>
              <a:spcBef>
                <a:spcPts val="1085"/>
              </a:spcBef>
            </a:pP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通过“人类反馈强化学习”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RLHF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终于能听懂人话，从复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杂的工具变为流畅的对话伙伴。成为史上用户增长最快的应用。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textbox 28"/>
          <p:cNvSpPr/>
          <p:nvPr/>
        </p:nvSpPr>
        <p:spPr>
          <a:xfrm>
            <a:off x="946164" y="1045222"/>
            <a:ext cx="14888844" cy="7645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5000" b="1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AI</a:t>
            </a:r>
            <a:r>
              <a:rPr sz="5000" b="1" kern="0" spc="-3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50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sz="5000" kern="0" spc="-5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5000" b="1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“iPhone</a:t>
            </a:r>
            <a:r>
              <a:rPr sz="5000" b="1" kern="0" spc="7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50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时刻”:</a:t>
            </a:r>
            <a:r>
              <a:rPr sz="5000" kern="0" spc="-10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5000" b="1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ChatGP</a:t>
            </a:r>
            <a:r>
              <a:rPr sz="50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</a:t>
            </a:r>
            <a:r>
              <a:rPr sz="5000" b="1" kern="0" spc="-4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5000" b="1" kern="0" spc="6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横空出世(2022)</a:t>
            </a:r>
            <a:endParaRPr sz="5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box 4"/>
          <p:cNvSpPr/>
          <p:nvPr/>
        </p:nvSpPr>
        <p:spPr>
          <a:xfrm>
            <a:off x="398780" y="265430"/>
            <a:ext cx="3317875" cy="1981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endParaRPr sz="2400" b="1" kern="0" spc="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endParaRPr lang="en-US" kern="0" spc="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34" name="textbox 34"/>
          <p:cNvSpPr/>
          <p:nvPr/>
        </p:nvSpPr>
        <p:spPr>
          <a:xfrm>
            <a:off x="2919834" y="8160767"/>
            <a:ext cx="14456410" cy="15132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4295"/>
              </a:lnSpc>
            </a:pPr>
            <a:r>
              <a:rPr sz="4600" b="1" kern="0" spc="-30" baseline="17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传统模型</a:t>
            </a:r>
            <a:r>
              <a:rPr sz="29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</a:t>
            </a:r>
            <a:r>
              <a:rPr sz="30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DeepSeek(  </a:t>
            </a:r>
            <a:r>
              <a:rPr sz="3000" b="1" kern="0" spc="-40" dirty="0">
                <a:solidFill>
                  <a:srgbClr val="2050B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MoE</a:t>
            </a:r>
            <a:r>
              <a:rPr sz="3000" b="1" kern="0" spc="-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0"/>
              </a:spcBef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32008" y="2876531"/>
            <a:ext cx="4076614" cy="4965753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156443" y="3771911"/>
            <a:ext cx="5575287" cy="3581424"/>
          </a:xfrm>
          <a:prstGeom prst="rect">
            <a:avLst/>
          </a:prstGeom>
        </p:spPr>
      </p:pic>
      <p:sp>
        <p:nvSpPr>
          <p:cNvPr id="40" name="textbox 40"/>
          <p:cNvSpPr/>
          <p:nvPr/>
        </p:nvSpPr>
        <p:spPr>
          <a:xfrm>
            <a:off x="1066743" y="821354"/>
            <a:ext cx="14369414" cy="14154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205"/>
              </a:lnSpc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Alibaba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PuHui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Ti 3.0</a:t>
            </a:r>
            <a:r>
              <a:rPr sz="2300" kern="0" spc="1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Heavy</a:t>
            </a:r>
            <a:endParaRPr sz="2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5000"/>
              </a:lnSpc>
              <a:spcBef>
                <a:spcPts val="5"/>
              </a:spcBef>
            </a:pPr>
            <a:r>
              <a:rPr sz="53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群雄逐鹿之一：</a:t>
            </a:r>
            <a:r>
              <a:rPr sz="53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DeepSeek</a:t>
            </a:r>
            <a:r>
              <a:rPr sz="5300" kern="0" spc="27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5300" b="1" kern="0" spc="-5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的“极致性价比</a:t>
            </a:r>
            <a:r>
              <a:rPr sz="5300" b="1" kern="0" spc="-5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”革</a:t>
            </a:r>
            <a:r>
              <a:rPr sz="5300" b="1" kern="0" spc="-2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命</a:t>
            </a:r>
            <a:endParaRPr sz="5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2" name="textbox 42"/>
          <p:cNvSpPr/>
          <p:nvPr/>
        </p:nvSpPr>
        <p:spPr>
          <a:xfrm>
            <a:off x="12827027" y="3713877"/>
            <a:ext cx="3563620" cy="37509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85000"/>
              </a:lnSpc>
            </a:pPr>
            <a:r>
              <a:rPr sz="1900" b="1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混合专家模型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19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MoE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)-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9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每次只激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32000"/>
              </a:lnSpc>
              <a:spcBef>
                <a:spcPts val="35"/>
              </a:spcBef>
            </a:pPr>
            <a:r>
              <a:rPr sz="1900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活一小部分“专家”</a:t>
            </a:r>
            <a:r>
              <a:rPr sz="1900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神经元来解决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问题，而非调动鲨个大</a:t>
            </a:r>
            <a:r>
              <a:rPr sz="19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脑。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  <a:spcBef>
                <a:spcPts val="575"/>
              </a:spcBef>
            </a:pPr>
            <a:r>
              <a:rPr sz="19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类比：如同一个专家团队，针对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33000"/>
              </a:lnSpc>
              <a:spcBef>
                <a:spcPts val="30"/>
              </a:spcBef>
            </a:pPr>
            <a:r>
              <a:rPr sz="19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不同问题，只有相关领域的专家</a:t>
            </a:r>
            <a:r>
              <a:rPr sz="19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出来工作。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96000"/>
              </a:lnSpc>
              <a:spcBef>
                <a:spcPts val="575"/>
              </a:spcBef>
            </a:pPr>
            <a:r>
              <a:rPr sz="1900" b="1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知识量：</a:t>
            </a:r>
            <a:r>
              <a:rPr sz="19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6710亿总</a:t>
            </a:r>
            <a:r>
              <a:rPr sz="1900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875" algn="l" rtl="0" eaLnBrk="0">
              <a:lnSpc>
                <a:spcPct val="96000"/>
              </a:lnSpc>
            </a:pPr>
            <a:r>
              <a:rPr sz="1900" b="1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计算量：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仅370亿参数参与计算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 44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FF0E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286317" y="3073359"/>
            <a:ext cx="8909032" cy="5689664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1054160" y="4823209"/>
            <a:ext cx="15258414" cy="16916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10" algn="l" rtl="0" eaLnBrk="0">
              <a:lnSpc>
                <a:spcPct val="92000"/>
              </a:lnSpc>
            </a:pPr>
            <a:r>
              <a:rPr sz="22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训练成本：</a:t>
            </a:r>
            <a:r>
              <a:rPr sz="2200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约550万美元，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3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  <a:spcBef>
                <a:spcPts val="670"/>
              </a:spcBef>
            </a:pPr>
            <a:r>
              <a:rPr sz="3300" kern="0" spc="0" baseline="-5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约为</a:t>
            </a:r>
            <a:r>
              <a:rPr sz="3300" kern="0" spc="0" baseline="-5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GPT-4</a:t>
            </a:r>
            <a:r>
              <a:rPr sz="2100" kern="0" spc="-4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300" kern="0" spc="0" baseline="-5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sz="2100" kern="0" spc="-4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300" b="1" kern="0" spc="0" baseline="-5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1/20.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         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      </a:t>
            </a:r>
            <a:r>
              <a:rPr sz="22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API</a:t>
            </a:r>
            <a:r>
              <a:rPr sz="22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价格：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仅为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OpenAl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210415" algn="l" rtl="0" eaLnBrk="0">
              <a:lnSpc>
                <a:spcPts val="5080"/>
              </a:lnSpc>
              <a:spcBef>
                <a:spcPts val="795"/>
              </a:spcBef>
            </a:pPr>
            <a:r>
              <a:rPr sz="4100" b="1" kern="0" spc="-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1/10</a:t>
            </a:r>
            <a:r>
              <a:rPr sz="4100" b="1" kern="0" spc="-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～</a:t>
            </a:r>
            <a:r>
              <a:rPr sz="4100" b="1" kern="0" spc="-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1/30</a:t>
            </a:r>
            <a:r>
              <a:rPr sz="4100" b="1" kern="0" spc="-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4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0" name="textbox 50"/>
          <p:cNvSpPr/>
          <p:nvPr/>
        </p:nvSpPr>
        <p:spPr>
          <a:xfrm>
            <a:off x="1054160" y="832448"/>
            <a:ext cx="9391650" cy="20726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000"/>
              </a:lnSpc>
            </a:pP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Alibaba  PuHuiTi</a:t>
            </a:r>
            <a:r>
              <a:rPr sz="2200" kern="0" spc="6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3.0  Heavy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590" algn="l" rtl="0" eaLnBrk="0">
              <a:lnSpc>
                <a:spcPct val="95000"/>
              </a:lnSpc>
              <a:spcBef>
                <a:spcPts val="1965"/>
              </a:spcBef>
            </a:pPr>
            <a:r>
              <a:rPr sz="4900" b="1" kern="0" spc="2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开源界的“价格屠夫”</a:t>
            </a:r>
            <a:endParaRPr sz="4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r>
              <a:rPr sz="30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凭借</a:t>
            </a:r>
            <a:r>
              <a:rPr sz="30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MoE</a:t>
            </a:r>
            <a:r>
              <a:rPr sz="30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架构，</a:t>
            </a:r>
            <a:r>
              <a:rPr sz="3000" kern="0" spc="-8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0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DeepSeek</a:t>
            </a:r>
            <a:r>
              <a:rPr sz="3000" kern="0" spc="4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实现了颠覆性的成本控制。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2" name="textbox 52"/>
          <p:cNvSpPr/>
          <p:nvPr/>
        </p:nvSpPr>
        <p:spPr>
          <a:xfrm>
            <a:off x="14804390" y="9476105"/>
            <a:ext cx="2571750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 54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EEDE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" name="group 2"/>
          <p:cNvGrpSpPr/>
          <p:nvPr/>
        </p:nvGrpSpPr>
        <p:grpSpPr>
          <a:xfrm rot="21600000">
            <a:off x="1009716" y="3263944"/>
            <a:ext cx="15443186" cy="4294052"/>
            <a:chOff x="0" y="0"/>
            <a:chExt cx="15443186" cy="4294052"/>
          </a:xfrm>
        </p:grpSpPr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15443186" cy="3994099"/>
            </a:xfrm>
            <a:prstGeom prst="rect">
              <a:avLst/>
            </a:prstGeom>
          </p:spPr>
        </p:pic>
        <p:sp>
          <p:nvSpPr>
            <p:cNvPr id="58" name="textbox 58"/>
            <p:cNvSpPr/>
            <p:nvPr/>
          </p:nvSpPr>
          <p:spPr>
            <a:xfrm>
              <a:off x="6870606" y="399994"/>
              <a:ext cx="8537575" cy="393255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9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2700" algn="l" rtl="0" eaLnBrk="0">
                <a:lnSpc>
                  <a:spcPct val="79000"/>
                </a:lnSpc>
              </a:pPr>
              <a:r>
                <a:rPr sz="1200" kern="0" spc="-10" dirty="0">
                  <a:solidFill>
                    <a:srgbClr val="30604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Step 2:Ldcnhif</a:t>
              </a:r>
              <a:r>
                <a:rPr sz="1200" kern="0" spc="-30" dirty="0">
                  <a:solidFill>
                    <a:srgbClr val="30604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 </a:t>
              </a:r>
              <a:r>
                <a:rPr sz="1200" kern="0" spc="-10" dirty="0">
                  <a:solidFill>
                    <a:srgbClr val="306040">
                      <a:alpha val="100000"/>
                    </a:srgbClr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</a:rPr>
                <a:t>PoHerns</a:t>
              </a:r>
              <a:endParaRPr sz="1200" dirty="0">
                <a:latin typeface="Times New Roman" panose="02020603050405020304"/>
                <a:ea typeface="Times New Roman" panose="02020603050405020304"/>
                <a:cs typeface="Times New Roman" panose="02020603050405020304"/>
              </a:endParaRPr>
            </a:p>
            <a:p>
              <a:pPr algn="l" rtl="0" eaLnBrk="0">
                <a:lnSpc>
                  <a:spcPct val="125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25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26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5105400" algn="l" rtl="0" eaLnBrk="0">
                <a:lnSpc>
                  <a:spcPct val="86000"/>
                </a:lnSpc>
                <a:spcBef>
                  <a:spcPts val="695"/>
                </a:spcBef>
              </a:pPr>
              <a:r>
                <a:rPr sz="2300" kern="0" spc="8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经过深思熟虑的逻辑推</a:t>
              </a:r>
              <a:endParaRPr sz="2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5105400" algn="l" rtl="0" eaLnBrk="0">
                <a:lnSpc>
                  <a:spcPts val="3250"/>
                </a:lnSpc>
              </a:pPr>
              <a:r>
                <a:rPr sz="2300" kern="0" spc="-8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演，答案是…</a:t>
              </a:r>
              <a:endParaRPr sz="2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marL="5124450" algn="l" rtl="0" eaLnBrk="0">
                <a:lnSpc>
                  <a:spcPct val="82000"/>
                </a:lnSpc>
                <a:spcBef>
                  <a:spcPts val="1370"/>
                </a:spcBef>
              </a:pPr>
              <a:r>
                <a:rPr sz="2300" kern="0" spc="5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[</a:t>
              </a:r>
              <a:r>
                <a:rPr sz="2300" kern="0" spc="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Final</a:t>
              </a:r>
              <a:r>
                <a:rPr sz="2300" kern="0" spc="28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kern="0" spc="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Answer</a:t>
              </a:r>
              <a:r>
                <a:rPr sz="2300" kern="0" spc="5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]</a:t>
              </a:r>
              <a:endParaRPr sz="23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6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4864100" indent="3810" algn="l" rtl="0" eaLnBrk="0">
                <a:lnSpc>
                  <a:spcPct val="110000"/>
                </a:lnSpc>
                <a:spcBef>
                  <a:spcPts val="695"/>
                </a:spcBef>
              </a:pPr>
              <a:r>
                <a:rPr sz="2300" b="1" kern="0" spc="-4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新模型</a:t>
              </a:r>
              <a:r>
                <a:rPr sz="2300" kern="0" spc="-22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2300" b="1" kern="0" spc="-4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(o1/03</a:t>
              </a:r>
              <a:r>
                <a:rPr sz="2300" kern="0" spc="-30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2300" b="1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系列)</a:t>
              </a:r>
              <a:r>
                <a:rPr sz="2300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:</a:t>
              </a:r>
              <a:r>
                <a:rPr sz="2300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2300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在</a:t>
              </a:r>
              <a:r>
                <a:rPr sz="2300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2300" kern="0" spc="-5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回</a:t>
              </a:r>
              <a:r>
                <a:rPr sz="2300" kern="0" spc="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2300" kern="0" spc="6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答复杂问题前，会进行逻辑</a:t>
              </a:r>
              <a:endParaRPr sz="2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l" rtl="0" eaLnBrk="0">
                <a:lnSpc>
                  <a:spcPct val="117000"/>
                </a:lnSpc>
              </a:pPr>
              <a:endParaRPr sz="5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4864100" algn="l" rtl="0" eaLnBrk="0">
                <a:lnSpc>
                  <a:spcPct val="94000"/>
                </a:lnSpc>
                <a:spcBef>
                  <a:spcPts val="5"/>
                </a:spcBef>
              </a:pPr>
              <a:r>
                <a:rPr sz="2300" kern="0" spc="-6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推演，是“慢思考”。</a:t>
              </a:r>
              <a:endParaRPr sz="2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60" name="textbox 60"/>
          <p:cNvSpPr/>
          <p:nvPr/>
        </p:nvSpPr>
        <p:spPr>
          <a:xfrm>
            <a:off x="2563756" y="8201910"/>
            <a:ext cx="14803119" cy="1468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500" b="1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成果：</a:t>
            </a:r>
            <a:r>
              <a:rPr sz="25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o3</a:t>
            </a:r>
            <a:r>
              <a:rPr sz="2500" kern="0" spc="-5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模型在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ARC</a:t>
            </a:r>
            <a:r>
              <a:rPr sz="25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AGI</a:t>
            </a:r>
            <a:r>
              <a:rPr sz="2500" kern="0" spc="11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5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(抽象推理测试)中得分高达</a:t>
            </a:r>
            <a:r>
              <a:rPr sz="2500" kern="0" spc="-7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8600" b="1" kern="0" spc="40" baseline="4000" dirty="0">
                <a:solidFill>
                  <a:srgbClr val="E0A02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88%</a:t>
            </a:r>
            <a:r>
              <a:rPr lang="zh-CN" sz="8600" b="1" kern="0" spc="40" baseline="4000" dirty="0">
                <a:solidFill>
                  <a:srgbClr val="E0A020">
                    <a:alpha val="100000"/>
                  </a:srgbClr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，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超越人类平均水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3000"/>
              </a:lnSpc>
              <a:spcBef>
                <a:spcPts val="0"/>
              </a:spcBef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2" name="textbox 62"/>
          <p:cNvSpPr/>
          <p:nvPr/>
        </p:nvSpPr>
        <p:spPr>
          <a:xfrm>
            <a:off x="1053543" y="1459605"/>
            <a:ext cx="12189459" cy="1468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5000"/>
              </a:lnSpc>
            </a:pPr>
            <a:r>
              <a:rPr sz="53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群雄逐鹿之二：</a:t>
            </a:r>
            <a:r>
              <a:rPr sz="53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OpenA</a:t>
            </a:r>
            <a:r>
              <a:rPr lang="en-US" sz="53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sz="5300" kern="0" spc="1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5300" b="1" kern="0" spc="-5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的“慢思考”</a:t>
            </a:r>
            <a:r>
              <a:rPr sz="5300" b="1" kern="0" spc="-5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</a:t>
            </a:r>
            <a:r>
              <a:rPr sz="5300" b="1" kern="0" spc="-2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化</a:t>
            </a:r>
            <a:endParaRPr sz="5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5985"/>
              </a:lnSpc>
            </a:pPr>
            <a:r>
              <a:rPr lang="zh-CN" altLang="en-US"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从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</a:t>
            </a:r>
            <a:r>
              <a:rPr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快思考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 </a:t>
            </a:r>
            <a:r>
              <a:rPr lang="zh-CN" altLang="en-US"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到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</a:t>
            </a:r>
            <a:r>
              <a:rPr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慢思考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隶书" panose="02010509060101010101" charset="-122"/>
              </a:rPr>
              <a:t> </a:t>
            </a:r>
            <a:r>
              <a:rPr sz="36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(System</a:t>
            </a:r>
            <a:r>
              <a:rPr sz="3600" kern="0" spc="4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36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-&gt;</a:t>
            </a:r>
            <a:r>
              <a:rPr lang="en-US" sz="36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1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System</a:t>
            </a:r>
            <a:r>
              <a:rPr sz="3600" kern="0" spc="3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3600" b="1" kern="0" spc="-1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2)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4" name="textbox 64"/>
          <p:cNvSpPr/>
          <p:nvPr/>
        </p:nvSpPr>
        <p:spPr>
          <a:xfrm>
            <a:off x="1047695" y="6315659"/>
            <a:ext cx="3621404" cy="8680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4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3810" algn="l" rtl="0" eaLnBrk="0">
              <a:lnSpc>
                <a:spcPct val="121000"/>
              </a:lnSpc>
            </a:pP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旧模型</a:t>
            </a:r>
            <a:r>
              <a:rPr sz="2300" kern="0" spc="-2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GPT</a:t>
            </a:r>
            <a:r>
              <a:rPr sz="2300" b="1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-4o) 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r>
              <a:rPr sz="2300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凭直觉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秒回，是“快思考”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6" name="textbox 66"/>
          <p:cNvSpPr/>
          <p:nvPr/>
        </p:nvSpPr>
        <p:spPr>
          <a:xfrm>
            <a:off x="7456748" y="5880819"/>
            <a:ext cx="2827654" cy="1205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7000"/>
              </a:lnSpc>
            </a:pPr>
            <a:r>
              <a:rPr sz="8000" b="1" kern="0" spc="-410" dirty="0">
                <a:solidFill>
                  <a:srgbClr val="305040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-</a:t>
            </a:r>
            <a:r>
              <a:rPr sz="8000" kern="0" spc="-410" dirty="0">
                <a:solidFill>
                  <a:srgbClr val="305040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sz="8000" b="1" kern="0" spc="-410" dirty="0">
                <a:solidFill>
                  <a:srgbClr val="305040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焉</a:t>
            </a:r>
            <a:endParaRPr sz="8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68" name="textbox 68"/>
          <p:cNvSpPr/>
          <p:nvPr/>
        </p:nvSpPr>
        <p:spPr>
          <a:xfrm>
            <a:off x="1047695" y="808674"/>
            <a:ext cx="3565525" cy="4324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205"/>
              </a:lnSpc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Alibaba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PuHuiTi 3.0</a:t>
            </a:r>
            <a:r>
              <a:rPr sz="2300" kern="0" spc="1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Hea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vy</a:t>
            </a:r>
            <a:endParaRPr sz="2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0" name="textbox 70"/>
          <p:cNvSpPr/>
          <p:nvPr/>
        </p:nvSpPr>
        <p:spPr>
          <a:xfrm>
            <a:off x="1282736" y="4873959"/>
            <a:ext cx="3341370" cy="3670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一个复杂的逻辑推理问题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318333" y="1771643"/>
            <a:ext cx="4800437" cy="6483315"/>
          </a:xfrm>
          <a:prstGeom prst="rect">
            <a:avLst/>
          </a:prstGeom>
        </p:spPr>
      </p:pic>
      <p:sp>
        <p:nvSpPr>
          <p:cNvPr id="76" name="textbox 76"/>
          <p:cNvSpPr/>
          <p:nvPr/>
        </p:nvSpPr>
        <p:spPr>
          <a:xfrm>
            <a:off x="965212" y="4142802"/>
            <a:ext cx="4855209" cy="16516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200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天生就能同时理解文字、</a:t>
            </a:r>
            <a:endParaRPr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23000"/>
              </a:lnSpc>
              <a:spcBef>
                <a:spcPts val="60"/>
              </a:spcBef>
            </a:pPr>
            <a:r>
              <a:rPr sz="3200" kern="0" spc="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图像、音频和视频，而非</a:t>
            </a:r>
            <a:r>
              <a:rPr sz="3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200" kern="0" spc="1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后期拼凑。</a:t>
            </a:r>
            <a:endParaRPr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8" name="textbox 78"/>
          <p:cNvSpPr/>
          <p:nvPr/>
        </p:nvSpPr>
        <p:spPr>
          <a:xfrm>
            <a:off x="928089" y="676788"/>
            <a:ext cx="10607675" cy="5956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40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群雄逐鹿之三：</a:t>
            </a:r>
            <a:r>
              <a:rPr sz="40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Google</a:t>
            </a:r>
            <a:r>
              <a:rPr sz="40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0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Gemini</a:t>
            </a:r>
            <a:r>
              <a:rPr sz="40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的原生多模态</a:t>
            </a:r>
            <a:endParaRPr sz="4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0" name="textbox 80"/>
          <p:cNvSpPr/>
          <p:nvPr/>
        </p:nvSpPr>
        <p:spPr>
          <a:xfrm>
            <a:off x="11169681" y="7444406"/>
            <a:ext cx="5160009" cy="10210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32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能看懂长达数小时的视频，</a:t>
            </a:r>
            <a:endParaRPr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115" algn="l" rtl="0" eaLnBrk="0">
              <a:lnSpc>
                <a:spcPts val="4540"/>
              </a:lnSpc>
            </a:pPr>
            <a:r>
              <a:rPr sz="32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听懂复杂的音频。</a:t>
            </a:r>
            <a:endParaRPr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2" name="textbox 82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endParaRPr sz="1400" b="1" kern="0" spc="-10" dirty="0">
              <a:solidFill>
                <a:srgbClr val="000000">
                  <a:alpha val="100000"/>
                </a:srgbClr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86" name="textbox 86"/>
          <p:cNvSpPr/>
          <p:nvPr/>
        </p:nvSpPr>
        <p:spPr>
          <a:xfrm>
            <a:off x="920352" y="785999"/>
            <a:ext cx="16447769" cy="8888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590" algn="l" rtl="0" eaLnBrk="0">
              <a:lnSpc>
                <a:spcPct val="96000"/>
              </a:lnSpc>
            </a:pPr>
            <a:r>
              <a:rPr sz="4700" b="1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超长记忆：一次读完整个代码库</a:t>
            </a:r>
            <a:endParaRPr sz="4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1000"/>
              </a:lnSpc>
              <a:spcBef>
                <a:spcPts val="1920"/>
              </a:spcBef>
            </a:pPr>
            <a:r>
              <a:rPr sz="33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超长上下文窗口</a:t>
            </a:r>
            <a:r>
              <a:rPr sz="3300" kern="0" spc="-4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300" b="1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33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Context</a:t>
            </a:r>
            <a:r>
              <a:rPr sz="3300" b="1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33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Window</a:t>
            </a:r>
            <a:r>
              <a:rPr sz="3300" b="1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3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55600" algn="l" rtl="0" eaLnBrk="0">
              <a:lnSpc>
                <a:spcPct val="97000"/>
              </a:lnSpc>
              <a:spcBef>
                <a:spcPts val="1080"/>
              </a:spcBef>
            </a:pPr>
            <a:r>
              <a:rPr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3600" kern="0" spc="54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Million</a:t>
            </a:r>
            <a:r>
              <a:rPr lang="en-US"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en-US"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Tokens</a:t>
            </a:r>
            <a:r>
              <a:rPr sz="3600" kern="0" spc="-60" dirty="0">
                <a:solidFill>
                  <a:srgbClr val="B0802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sz="3600" kern="0" spc="-10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6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一次读</a:t>
            </a:r>
            <a:r>
              <a:rPr sz="36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完7遍《哈利</a:t>
            </a:r>
            <a:r>
              <a:rPr sz="3600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6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·波特》全集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331200" algn="l" rtl="0" eaLnBrk="0">
              <a:lnSpc>
                <a:spcPct val="98000"/>
              </a:lnSpc>
              <a:spcBef>
                <a:spcPts val="670"/>
              </a:spcBef>
            </a:pP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Gemini</a:t>
            </a:r>
            <a:r>
              <a:rPr sz="2200" kern="0" spc="5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kern="0" spc="1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sz="2200" kern="0" spc="3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Pro</a:t>
            </a:r>
            <a:r>
              <a:rPr sz="2200" kern="0" spc="1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支持</a:t>
            </a:r>
            <a:r>
              <a:rPr sz="2200" b="1" kern="0" spc="170" dirty="0">
                <a:solidFill>
                  <a:srgbClr val="B08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100万至200万</a:t>
            </a:r>
            <a:r>
              <a:rPr sz="2200" kern="0" spc="-430" dirty="0">
                <a:solidFill>
                  <a:srgbClr val="B08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token</a:t>
            </a:r>
            <a:r>
              <a:rPr sz="2200" kern="0" spc="1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331200" algn="l" rtl="0" eaLnBrk="0">
              <a:lnSpc>
                <a:spcPct val="97000"/>
              </a:lnSpc>
              <a:spcBef>
                <a:spcPts val="670"/>
              </a:spcBef>
            </a:pP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你可以一次性把几百本书或整个项目的代码库扔给它。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331200" algn="l" rtl="0" eaLnBrk="0">
              <a:lnSpc>
                <a:spcPct val="94000"/>
              </a:lnSpc>
              <a:spcBef>
                <a:spcPts val="1225"/>
              </a:spcBef>
            </a:pP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它能全部记住并进行深度分析，拥有近乎无限的短期记忆。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9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9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0"/>
              </a:spcBef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90" name="textbox 90"/>
          <p:cNvSpPr/>
          <p:nvPr/>
        </p:nvSpPr>
        <p:spPr>
          <a:xfrm>
            <a:off x="946164" y="473564"/>
            <a:ext cx="14563089" cy="20688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590"/>
              </a:lnSpc>
            </a:pPr>
            <a:r>
              <a:rPr sz="19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Alibaba</a:t>
            </a:r>
            <a:r>
              <a:rPr sz="1900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9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PuHu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iTi 3.0</a:t>
            </a:r>
            <a:r>
              <a:rPr sz="1900" kern="0" spc="1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Heavy</a:t>
            </a:r>
            <a:endParaRPr sz="1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5000"/>
              </a:lnSpc>
              <a:spcBef>
                <a:spcPts val="1450"/>
              </a:spcBef>
            </a:pPr>
            <a:r>
              <a:rPr sz="4800" b="1" kern="0" spc="-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下一个物种：从“聊天工具”到“自主智</a:t>
            </a:r>
            <a:r>
              <a:rPr sz="4800" b="1" kern="0" spc="-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能体”</a:t>
            </a:r>
            <a:r>
              <a:rPr sz="4800" kern="0" spc="-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(Agent)</a:t>
            </a:r>
            <a:endParaRPr sz="4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780" algn="l" rtl="0" eaLnBrk="0">
              <a:lnSpc>
                <a:spcPts val="5700"/>
              </a:lnSpc>
            </a:pP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AGI</a:t>
            </a:r>
            <a:r>
              <a:rPr sz="3000" kern="0" spc="8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(通用人工智</a:t>
            </a:r>
            <a:r>
              <a:rPr sz="30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能)</a:t>
            </a:r>
            <a:r>
              <a:rPr sz="3000" kern="0" spc="-6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0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指具备像人类一样，能解决从未见过问题的广泛认知能力。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2" name="textbox 92"/>
          <p:cNvSpPr/>
          <p:nvPr/>
        </p:nvSpPr>
        <p:spPr>
          <a:xfrm>
            <a:off x="1009716" y="8559759"/>
            <a:ext cx="15462250" cy="914400"/>
          </a:xfrm>
          <a:prstGeom prst="rect">
            <a:avLst/>
          </a:prstGeom>
          <a:solidFill>
            <a:srgbClr val="F4B30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290570" algn="l" rtl="0" eaLnBrk="0">
              <a:lnSpc>
                <a:spcPct val="96000"/>
              </a:lnSpc>
            </a:pPr>
            <a:r>
              <a:rPr sz="42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2025年被视为“自主时代”的开端。</a:t>
            </a:r>
            <a:endParaRPr sz="4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4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406684" y="3651260"/>
            <a:ext cx="4260803" cy="3155972"/>
          </a:xfrm>
          <a:prstGeom prst="rect">
            <a:avLst/>
          </a:prstGeom>
        </p:spPr>
      </p:pic>
      <p:sp>
        <p:nvSpPr>
          <p:cNvPr id="96" name="textbox 96"/>
          <p:cNvSpPr/>
          <p:nvPr/>
        </p:nvSpPr>
        <p:spPr>
          <a:xfrm>
            <a:off x="8705851" y="7072958"/>
            <a:ext cx="7715884" cy="955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696845" algn="l" rtl="0" eaLnBrk="0">
              <a:lnSpc>
                <a:spcPct val="93000"/>
              </a:lnSpc>
            </a:pPr>
            <a:r>
              <a:rPr sz="30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未来</a:t>
            </a:r>
            <a:r>
              <a:rPr sz="3000" kern="0" spc="-3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0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(Agent)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你给一个目标，它自主拆解任务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、搜索信息、完成执行。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8" name="textbox 98"/>
          <p:cNvSpPr/>
          <p:nvPr/>
        </p:nvSpPr>
        <p:spPr>
          <a:xfrm>
            <a:off x="3154861" y="7009462"/>
            <a:ext cx="2567939" cy="10064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3000" b="1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过去</a:t>
            </a:r>
            <a:r>
              <a:rPr sz="3000" kern="0" spc="-3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0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(Chatbot)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38785" algn="l" rtl="0" eaLnBrk="0">
              <a:lnSpc>
                <a:spcPct val="92000"/>
              </a:lnSpc>
            </a:pPr>
            <a:r>
              <a:rPr sz="2300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你问，它答。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0" name="textbox 100"/>
          <p:cNvSpPr/>
          <p:nvPr/>
        </p:nvSpPr>
        <p:spPr>
          <a:xfrm>
            <a:off x="16090872" y="9519449"/>
            <a:ext cx="1276985" cy="2146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r>
              <a:rPr sz="15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ANotebookLM</a:t>
            </a:r>
            <a:endParaRPr sz="15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11705" y="218440"/>
            <a:ext cx="3325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0070C0"/>
                </a:solidFill>
              </a:rPr>
              <a:t>Futurai</a:t>
            </a:r>
            <a:r>
              <a:rPr lang="en-US" altLang="zh-CN" sz="2400">
                <a:solidFill>
                  <a:srgbClr val="0070C0"/>
                </a:solidFill>
              </a:rPr>
              <a:t>.org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2225</Words>
  <Application>WPS 演示</Application>
  <PresentationFormat/>
  <Paragraphs>312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Arial</vt:lpstr>
      <vt:lpstr>黑体</vt:lpstr>
      <vt:lpstr>Times New Roman</vt:lpstr>
      <vt:lpstr>隶书</vt:lpstr>
      <vt:lpstr>仿宋</vt:lpstr>
      <vt:lpstr>微软雅黑</vt:lpstr>
      <vt:lpstr>Arial Unicode MS</vt:lpstr>
      <vt:lpstr>Calibri</vt:lpstr>
      <vt:lpstr>幼圆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jeffl</cp:lastModifiedBy>
  <cp:revision>1</cp:revision>
  <dcterms:created xsi:type="dcterms:W3CDTF">2026-01-01T12:31:55Z</dcterms:created>
  <dcterms:modified xsi:type="dcterms:W3CDTF">2026-01-01T12:31:55Z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2026-01-01T20:03:08Z</vt:filetime>
  </property>
  <property fmtid="{D5CDD505-2E9C-101B-9397-08002B2CF9AE}" pid="4" name="UsrData">
    <vt:lpwstr>6956626ada7715001f95d380wl</vt:lpwstr>
  </property>
  <property fmtid="{D5CDD505-2E9C-101B-9397-08002B2CF9AE}" pid="5" name="KSOProductBuildVer">
    <vt:lpwstr>2052-12.1.0.24034</vt:lpwstr>
  </property>
  <property fmtid="{D5CDD505-2E9C-101B-9397-08002B2CF9AE}" pid="6" name="ICV">
    <vt:lpwstr>F8ABAD4227464F88AA50E54F50E196ED_13</vt:lpwstr>
  </property>
</Properties>
</file>